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6" r:id="rId7"/>
    <p:sldId id="261" r:id="rId8"/>
    <p:sldId id="262" r:id="rId9"/>
    <p:sldId id="263" r:id="rId10"/>
    <p:sldId id="265" r:id="rId11"/>
    <p:sldId id="267" r:id="rId12"/>
    <p:sldId id="268" r:id="rId13"/>
    <p:sldId id="269" r:id="rId14"/>
    <p:sldId id="270" r:id="rId15"/>
    <p:sldId id="272" r:id="rId16"/>
    <p:sldId id="271" r:id="rId17"/>
    <p:sldId id="273" r:id="rId18"/>
    <p:sldId id="274" r:id="rId19"/>
    <p:sldId id="275" r:id="rId20"/>
    <p:sldId id="276" r:id="rId21"/>
    <p:sldId id="277" r:id="rId22"/>
    <p:sldId id="284" r:id="rId23"/>
    <p:sldId id="285" r:id="rId24"/>
    <p:sldId id="286" r:id="rId25"/>
    <p:sldId id="287" r:id="rId26"/>
    <p:sldId id="288"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AF239A9A-B4B0-4B32-B8CD-2E25E95134C4}" type="datetimeFigureOut">
              <a:rPr lang="en-US" dirty="0"/>
              <a:t>11/28/2023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F25518A9-B687-4302-9395-2322403C6656}" type="datetimeFigureOut">
              <a:rPr lang="en-US" dirty="0"/>
              <a:t>11/28/2023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1A99A684-0CB7-41E9-A4DF-5D1C2CA5BF6F}" type="datetimeFigureOut">
              <a:rPr lang="en-US" dirty="0"/>
              <a:t>11/28/2023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FEDD7C35-9E19-4518-A4B2-3B09CD8CC756}" type="datetimeFigureOut">
              <a:rPr lang="en-US" dirty="0"/>
              <a:t>11/28/2023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‹Nº›</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26196DA8-8897-4DDF-BFB6-5D83863C837A}" type="datetimeFigureOut">
              <a:rPr lang="en-US" dirty="0"/>
              <a:t>11/28/2023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DCBBA708-C5F0-412D-90E2-1919F0D196AE}" type="datetimeFigureOut">
              <a:rPr lang="en-US" dirty="0"/>
              <a:t>11/28/2023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A9C8F8FA-EF43-4642-9368-3F4E33039BD9}" type="datetimeFigureOut">
              <a:rPr lang="en-US" dirty="0"/>
              <a:t>11/28/2023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B61E721-B01C-4D5D-A3CA-2E5518383F10}" type="datetimeFigureOut">
              <a:rPr lang="en-US" dirty="0"/>
              <a:t>11/28/2023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513FEF9-69D0-4F8C-A336-59491FBEDC47}" type="datetimeFigureOut">
              <a:rPr lang="en-US" dirty="0"/>
              <a:t>11/28/2023</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A91E21DC-8981-44E6-BC8C-2BA8F673FFBB}" type="datetimeFigureOut">
              <a:rPr lang="en-US" dirty="0"/>
              <a:t>11/28/2023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AEB9C5D3-0140-4E75-8D7F-C0623D06DFD7}" type="datetimeFigureOut">
              <a:rPr lang="en-US" dirty="0"/>
              <a:t>11/28/2023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3A5666F9-5B40-48E0-8DFD-99EF944CDD22}" type="datetimeFigureOut">
              <a:rPr lang="en-US" dirty="0"/>
              <a:t>11/28/2023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0322" y="3030008"/>
            <a:ext cx="4698355" cy="290617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5594123" y="3030008"/>
            <a:ext cx="4700059" cy="290617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2A698D6B-2C72-4E21-9893-A649C6E2A47D}" type="datetimeFigureOut">
              <a:rPr lang="en-US" dirty="0"/>
              <a:t>11/28/2023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86811C9-A66C-49F0-970E-F7B68D9109A0}" type="datetimeFigureOut">
              <a:rPr lang="en-US" dirty="0"/>
              <a:t>11/28/2023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C01AE78-96A2-4A23-B183-3B6DB4374FE7}" type="datetimeFigureOut">
              <a:rPr lang="en-US" dirty="0"/>
              <a:t>11/28/2023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73AE0757-B101-4811-9189-10EB2F458E2D}" type="datetimeFigureOut">
              <a:rPr lang="en-US" dirty="0"/>
              <a:t>11/28/2023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7EBDC078-589F-40E3-816C-EE21D62B5BBA}" type="datetimeFigureOut">
              <a:rPr lang="en-US" dirty="0"/>
              <a:t>11/28/2023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004436-CA73-4D53-89B4-2A5C7347BF2F}" type="datetimeFigureOut">
              <a:rPr lang="en-US" dirty="0"/>
              <a:t>11/28/2023</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fiscaliadechile.cl/Fiscalia/victimas/adultos/proceso-penal.js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fiscaliadechile.cl/Fiscalia/victimas/adultos/atencion-telefonica.jsp" TargetMode="External"/><Relationship Id="rId2" Type="http://schemas.openxmlformats.org/officeDocument/2006/relationships/hyperlink" Target="http://www.fiscaliadechile.cl/Fiscalia/victimas/adultos/atencion-presencial.jsp" TargetMode="External"/><Relationship Id="rId1" Type="http://schemas.openxmlformats.org/officeDocument/2006/relationships/slideLayout" Target="../slideLayouts/slideLayout2.xml"/><Relationship Id="rId4" Type="http://schemas.openxmlformats.org/officeDocument/2006/relationships/hyperlink" Target="http://agenda.minpublico.cl/app/fiscalia-en-linea/#/login"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go.vlex.com/vid/277500603?fbt=webapp_preview&amp;addon_version=6.8"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leychile.cl/Navegar?idNorma=176595"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contraloria.cl/pdfbuscador/dictamenes/000481N18/pdf" TargetMode="External"/><Relationship Id="rId2" Type="http://schemas.openxmlformats.org/officeDocument/2006/relationships/hyperlink" Target="https://www.contraloria.cl/pdfbuscador/dictamenes/028833N16/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es-ES" dirty="0" smtClean="0"/>
              <a:t>DENUNCIAS ANTE FISCALIA LOCAL</a:t>
            </a:r>
            <a:endParaRPr lang="es-CL" dirty="0"/>
          </a:p>
        </p:txBody>
      </p:sp>
      <p:sp>
        <p:nvSpPr>
          <p:cNvPr id="3" name="Subtítulo 2"/>
          <p:cNvSpPr>
            <a:spLocks noGrp="1"/>
          </p:cNvSpPr>
          <p:nvPr>
            <p:ph type="subTitle" idx="1"/>
          </p:nvPr>
        </p:nvSpPr>
        <p:spPr/>
        <p:txBody>
          <a:bodyPr/>
          <a:lstStyle/>
          <a:p>
            <a:r>
              <a:rPr lang="es-ES" dirty="0" smtClean="0"/>
              <a:t>E</a:t>
            </a:r>
            <a:endParaRPr lang="es-CL" dirty="0"/>
          </a:p>
        </p:txBody>
      </p:sp>
    </p:spTree>
    <p:extLst>
      <p:ext uri="{BB962C8B-B14F-4D97-AF65-F5344CB8AC3E}">
        <p14:creationId xmlns:p14="http://schemas.microsoft.com/office/powerpoint/2010/main" val="2498155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¿Por qué es importante denunciar?</a:t>
            </a:r>
            <a:br>
              <a:rPr lang="es-ES" dirty="0"/>
            </a:br>
            <a:endParaRPr lang="es-CL" dirty="0"/>
          </a:p>
        </p:txBody>
      </p:sp>
      <p:sp>
        <p:nvSpPr>
          <p:cNvPr id="3" name="Marcador de contenido 2"/>
          <p:cNvSpPr>
            <a:spLocks noGrp="1"/>
          </p:cNvSpPr>
          <p:nvPr>
            <p:ph idx="1"/>
          </p:nvPr>
        </p:nvSpPr>
        <p:spPr>
          <a:xfrm>
            <a:off x="680321" y="2133600"/>
            <a:ext cx="9613861" cy="4724400"/>
          </a:xfrm>
        </p:spPr>
        <p:txBody>
          <a:bodyPr>
            <a:noAutofit/>
          </a:bodyPr>
          <a:lstStyle/>
          <a:p>
            <a:pPr marL="0" indent="0" algn="just">
              <a:buNone/>
            </a:pPr>
            <a:r>
              <a:rPr lang="es-ES" sz="2800" dirty="0">
                <a:effectLst/>
              </a:rPr>
              <a:t>Adicionalmente, tu denuncia podría coincidir con otras en que otras personas hayan dado cuenta de haber sufrido hechos de la misma naturaleza, permitiendo que la Fiscalía de Chile, a través de sus </a:t>
            </a:r>
            <a:r>
              <a:rPr lang="es-ES" sz="2800" u="sng" dirty="0">
                <a:effectLst/>
              </a:rPr>
              <a:t>Unidades de Análisis Criminal y Focos Investigativos</a:t>
            </a:r>
            <a:r>
              <a:rPr lang="es-ES" sz="2800" dirty="0">
                <a:effectLst/>
              </a:rPr>
              <a:t>, pueda realizar una investigación más eficaz de los hechos, logrando, por ejemplo, desbaratar bandas delictivas y agrupar los casos generando mayor información que permita desarrollar análisis criminal que oriente de mejor manera no sólo la persecución efectiva de los delitos sino que también las </a:t>
            </a:r>
            <a:r>
              <a:rPr lang="es-ES" sz="2800" u="sng" dirty="0">
                <a:effectLst/>
              </a:rPr>
              <a:t>políticas públicas de prevención</a:t>
            </a:r>
            <a:r>
              <a:rPr lang="es-ES" sz="2800" dirty="0">
                <a:effectLst/>
              </a:rPr>
              <a:t> y control en el ámbito de seguridad.</a:t>
            </a:r>
            <a:endParaRPr lang="es-CL" sz="2800" dirty="0"/>
          </a:p>
        </p:txBody>
      </p:sp>
    </p:spTree>
    <p:extLst>
      <p:ext uri="{BB962C8B-B14F-4D97-AF65-F5344CB8AC3E}">
        <p14:creationId xmlns:p14="http://schemas.microsoft.com/office/powerpoint/2010/main" val="2046854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¿Qué me pedirán si quiero hacer una denuncia?</a:t>
            </a:r>
            <a:endParaRPr lang="es-CL" dirty="0"/>
          </a:p>
        </p:txBody>
      </p:sp>
      <p:sp>
        <p:nvSpPr>
          <p:cNvPr id="3" name="Marcador de contenido 2"/>
          <p:cNvSpPr>
            <a:spLocks noGrp="1"/>
          </p:cNvSpPr>
          <p:nvPr>
            <p:ph idx="1"/>
          </p:nvPr>
        </p:nvSpPr>
        <p:spPr/>
        <p:txBody>
          <a:bodyPr>
            <a:noAutofit/>
          </a:bodyPr>
          <a:lstStyle/>
          <a:p>
            <a:pPr marL="0" indent="0" algn="just">
              <a:buNone/>
            </a:pPr>
            <a:r>
              <a:rPr lang="es-ES" sz="3200" dirty="0">
                <a:effectLst/>
              </a:rPr>
              <a:t>Si concurres a denunciar un delito, el funcionario que acoja tu denuncia solicitará que te identifiques con tu </a:t>
            </a:r>
            <a:r>
              <a:rPr lang="es-ES" sz="3200" b="1" dirty="0">
                <a:effectLst/>
              </a:rPr>
              <a:t>cédula de identidad</a:t>
            </a:r>
            <a:r>
              <a:rPr lang="es-ES" sz="3200" dirty="0">
                <a:effectLst/>
              </a:rPr>
              <a:t>, o con algún otro documento que acredite tu identidad, y te pedirá que entregues información personal como tu </a:t>
            </a:r>
            <a:r>
              <a:rPr lang="es-ES" sz="3200" u="sng" dirty="0">
                <a:effectLst/>
              </a:rPr>
              <a:t>domicilio, teléfono y/o correo electrónico </a:t>
            </a:r>
            <a:r>
              <a:rPr lang="es-ES" sz="3200" dirty="0">
                <a:effectLst/>
              </a:rPr>
              <a:t>para, luego de ello, pedirte que relates lo ocurrido.</a:t>
            </a:r>
            <a:endParaRPr lang="es-CL" sz="3200" dirty="0"/>
          </a:p>
        </p:txBody>
      </p:sp>
    </p:spTree>
    <p:extLst>
      <p:ext uri="{BB962C8B-B14F-4D97-AF65-F5344CB8AC3E}">
        <p14:creationId xmlns:p14="http://schemas.microsoft.com/office/powerpoint/2010/main" val="2712350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¿Qué pasará conmigo una vez que haga la denuncia?</a:t>
            </a:r>
            <a:endParaRPr lang="es-CL" dirty="0"/>
          </a:p>
        </p:txBody>
      </p:sp>
      <p:sp>
        <p:nvSpPr>
          <p:cNvPr id="3" name="Marcador de contenido 2"/>
          <p:cNvSpPr>
            <a:spLocks noGrp="1"/>
          </p:cNvSpPr>
          <p:nvPr>
            <p:ph idx="1"/>
          </p:nvPr>
        </p:nvSpPr>
        <p:spPr>
          <a:xfrm>
            <a:off x="680321" y="2093844"/>
            <a:ext cx="9613861" cy="4764156"/>
          </a:xfrm>
        </p:spPr>
        <p:txBody>
          <a:bodyPr>
            <a:noAutofit/>
          </a:bodyPr>
          <a:lstStyle/>
          <a:p>
            <a:pPr marL="0" indent="0" algn="just">
              <a:buNone/>
            </a:pPr>
            <a:r>
              <a:rPr lang="es-ES" sz="2800" dirty="0">
                <a:effectLst/>
              </a:rPr>
              <a:t>Realizada la denuncia el fiscal, y/o su equipo de trabajo, puede necesitar contactarse contigo, por ello es importante que pongas atención en que quien registró tu denuncia haya ingresado </a:t>
            </a:r>
            <a:r>
              <a:rPr lang="es-ES" sz="2800" dirty="0" smtClean="0">
                <a:effectLst/>
              </a:rPr>
              <a:t>adecuadamente </a:t>
            </a:r>
            <a:r>
              <a:rPr lang="es-ES" sz="2800" dirty="0">
                <a:effectLst/>
              </a:rPr>
              <a:t>tus datos personales</a:t>
            </a:r>
            <a:r>
              <a:rPr lang="es-ES" sz="2800" dirty="0" smtClean="0">
                <a:effectLst/>
              </a:rPr>
              <a:t>.</a:t>
            </a:r>
          </a:p>
          <a:p>
            <a:pPr marL="0" indent="0" algn="just">
              <a:buNone/>
            </a:pPr>
            <a:r>
              <a:rPr lang="es-ES" sz="2800" dirty="0">
                <a:effectLst/>
              </a:rPr>
              <a:t>Ese contacto que realizará la fiscalía puede ser para informarte qué va a suceder con tu denuncia o para explicarte la necesidad de que participes en alguna diligencia de la investigación, como, por ejemplo, prestando declaración ante el Fiscal o algún miembro de su equipo legal, con la finalidad de que puedas precisar algunos aspectos de lo que hayas señalado al denunciar.</a:t>
            </a:r>
            <a:endParaRPr lang="es-CL" sz="2800" dirty="0"/>
          </a:p>
        </p:txBody>
      </p:sp>
    </p:spTree>
    <p:extLst>
      <p:ext uri="{BB962C8B-B14F-4D97-AF65-F5344CB8AC3E}">
        <p14:creationId xmlns:p14="http://schemas.microsoft.com/office/powerpoint/2010/main" val="2728433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¿Qué pasará conmigo una vez que haga la denuncia?</a:t>
            </a:r>
            <a:endParaRPr lang="es-CL" dirty="0"/>
          </a:p>
        </p:txBody>
      </p:sp>
      <p:sp>
        <p:nvSpPr>
          <p:cNvPr id="3" name="Marcador de contenido 2"/>
          <p:cNvSpPr>
            <a:spLocks noGrp="1"/>
          </p:cNvSpPr>
          <p:nvPr>
            <p:ph idx="1"/>
          </p:nvPr>
        </p:nvSpPr>
        <p:spPr/>
        <p:txBody>
          <a:bodyPr>
            <a:noAutofit/>
          </a:bodyPr>
          <a:lstStyle/>
          <a:p>
            <a:pPr marL="0" indent="0" algn="just">
              <a:buNone/>
            </a:pPr>
            <a:r>
              <a:rPr lang="es-ES" sz="3200" dirty="0">
                <a:effectLst/>
              </a:rPr>
              <a:t>La </a:t>
            </a:r>
            <a:r>
              <a:rPr lang="es-ES" sz="3200" b="1" dirty="0">
                <a:effectLst/>
              </a:rPr>
              <a:t>asistencia a una citación del Fiscal a cargo de tu caso es obligatoria</a:t>
            </a:r>
            <a:r>
              <a:rPr lang="es-ES" sz="3200" dirty="0">
                <a:effectLst/>
              </a:rPr>
              <a:t>, pues es la única manera que tendrá de poder precisar los detalles de lo que se ha denunciado, por eso nos preocuparemos de coordinar contigo la fecha y hora a la que debas concurrir, de modo de no impactar negativamente en el desarrollo de tus actividades diarias.</a:t>
            </a:r>
            <a:endParaRPr lang="es-CL" sz="3200" dirty="0"/>
          </a:p>
        </p:txBody>
      </p:sp>
    </p:spTree>
    <p:extLst>
      <p:ext uri="{BB962C8B-B14F-4D97-AF65-F5344CB8AC3E}">
        <p14:creationId xmlns:p14="http://schemas.microsoft.com/office/powerpoint/2010/main" val="11800855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just"/>
            <a:r>
              <a:rPr lang="es-ES" dirty="0"/>
              <a:t>Entre las posibles actividades del </a:t>
            </a:r>
            <a:r>
              <a:rPr lang="es-ES" b="1" dirty="0">
                <a:hlinkClick r:id="rId2"/>
              </a:rPr>
              <a:t>proceso penal</a:t>
            </a:r>
            <a:r>
              <a:rPr lang="es-ES" dirty="0"/>
              <a:t> en las que podrías tener que participar se cuentan:</a:t>
            </a:r>
            <a:endParaRPr lang="es-CL" dirty="0"/>
          </a:p>
        </p:txBody>
      </p:sp>
      <p:sp>
        <p:nvSpPr>
          <p:cNvPr id="3" name="Marcador de contenido 2"/>
          <p:cNvSpPr>
            <a:spLocks noGrp="1"/>
          </p:cNvSpPr>
          <p:nvPr>
            <p:ph idx="1"/>
          </p:nvPr>
        </p:nvSpPr>
        <p:spPr>
          <a:xfrm>
            <a:off x="680321" y="2080591"/>
            <a:ext cx="9613861" cy="4585252"/>
          </a:xfrm>
        </p:spPr>
        <p:txBody>
          <a:bodyPr>
            <a:normAutofit/>
          </a:bodyPr>
          <a:lstStyle/>
          <a:p>
            <a:pPr algn="just"/>
            <a:r>
              <a:rPr lang="es-ES" dirty="0">
                <a:effectLst/>
              </a:rPr>
              <a:t>Declarar sobre lo ocurrido.</a:t>
            </a:r>
          </a:p>
          <a:p>
            <a:pPr algn="just"/>
            <a:r>
              <a:rPr lang="es-ES" dirty="0">
                <a:effectLst/>
              </a:rPr>
              <a:t>Asistir a entrevista con algún profesional de la Unidad Regional de Atención a Víctimas y Testigos.</a:t>
            </a:r>
          </a:p>
          <a:p>
            <a:pPr algn="just"/>
            <a:r>
              <a:rPr lang="es-ES" dirty="0">
                <a:effectLst/>
              </a:rPr>
              <a:t>Asistir a las audiencias relacionadas con tu causa.</a:t>
            </a:r>
          </a:p>
          <a:p>
            <a:pPr algn="just"/>
            <a:r>
              <a:rPr lang="es-ES" dirty="0">
                <a:effectLst/>
              </a:rPr>
              <a:t>Si es que has solicitado aportar nuevos antecedentes relevantes para que el fiscal realice su investigación, asistir ante la Fiscalía para hacer entrega, por ejemplo, de fotografías, documentos, videos de cámaras de seguridad y/o testigos.</a:t>
            </a:r>
          </a:p>
          <a:p>
            <a:pPr algn="just"/>
            <a:r>
              <a:rPr lang="es-ES" dirty="0">
                <a:effectLst/>
              </a:rPr>
              <a:t>Según los antecedentes recopilados en la investigación, el fiscal puede acusar a los presuntos responsables de los hechos denunciados, y en ese caso requerirá tu asistencia para declarar en el juicio.</a:t>
            </a:r>
          </a:p>
          <a:p>
            <a:endParaRPr lang="es-CL" dirty="0"/>
          </a:p>
        </p:txBody>
      </p:sp>
    </p:spTree>
    <p:extLst>
      <p:ext uri="{BB962C8B-B14F-4D97-AF65-F5344CB8AC3E}">
        <p14:creationId xmlns:p14="http://schemas.microsoft.com/office/powerpoint/2010/main" val="57517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¿Quién me protege si denuncio y recibo amenazas?</a:t>
            </a:r>
            <a:endParaRPr lang="es-CL" dirty="0"/>
          </a:p>
        </p:txBody>
      </p:sp>
      <p:sp>
        <p:nvSpPr>
          <p:cNvPr id="3" name="Marcador de contenido 2"/>
          <p:cNvSpPr>
            <a:spLocks noGrp="1"/>
          </p:cNvSpPr>
          <p:nvPr>
            <p:ph idx="1"/>
          </p:nvPr>
        </p:nvSpPr>
        <p:spPr/>
        <p:txBody>
          <a:bodyPr>
            <a:normAutofit/>
          </a:bodyPr>
          <a:lstStyle/>
          <a:p>
            <a:pPr marL="0" indent="0" algn="just">
              <a:buNone/>
            </a:pPr>
            <a:r>
              <a:rPr lang="es-ES" sz="3600" dirty="0">
                <a:effectLst/>
              </a:rPr>
              <a:t>Si producto de la denuncia realizada te sientes en riesgo o has recibido amenazas, </a:t>
            </a:r>
            <a:r>
              <a:rPr lang="es-ES" sz="3600" dirty="0" smtClean="0">
                <a:effectLst/>
              </a:rPr>
              <a:t>la </a:t>
            </a:r>
            <a:r>
              <a:rPr lang="es-ES" sz="3600" dirty="0">
                <a:effectLst/>
              </a:rPr>
              <a:t>Fiscalía de Chile, junto con la red de apoyo a víctimas, integrada por las policías y otras instituciones públicas y privadas, </a:t>
            </a:r>
            <a:r>
              <a:rPr lang="es-ES" sz="3600" dirty="0" smtClean="0">
                <a:effectLst/>
              </a:rPr>
              <a:t>buscaran </a:t>
            </a:r>
            <a:r>
              <a:rPr lang="es-ES" sz="3600" dirty="0">
                <a:effectLst/>
              </a:rPr>
              <a:t>las medidas más adecuadas para </a:t>
            </a:r>
            <a:r>
              <a:rPr lang="es-ES" sz="3600" dirty="0" smtClean="0">
                <a:effectLst/>
              </a:rPr>
              <a:t>brindar </a:t>
            </a:r>
            <a:r>
              <a:rPr lang="es-ES" sz="3600" dirty="0">
                <a:effectLst/>
              </a:rPr>
              <a:t>protección.</a:t>
            </a:r>
            <a:endParaRPr lang="es-CL" sz="3600" dirty="0"/>
          </a:p>
        </p:txBody>
      </p:sp>
    </p:spTree>
    <p:extLst>
      <p:ext uri="{BB962C8B-B14F-4D97-AF65-F5344CB8AC3E}">
        <p14:creationId xmlns:p14="http://schemas.microsoft.com/office/powerpoint/2010/main" val="932803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Realizar </a:t>
            </a:r>
            <a:r>
              <a:rPr lang="es-ES" dirty="0"/>
              <a:t>seguimiento de tu </a:t>
            </a:r>
            <a:r>
              <a:rPr lang="es-ES" dirty="0" smtClean="0"/>
              <a:t>denuncia y/o causa</a:t>
            </a:r>
            <a:endParaRPr lang="es-CL" dirty="0"/>
          </a:p>
        </p:txBody>
      </p:sp>
      <p:sp>
        <p:nvSpPr>
          <p:cNvPr id="3" name="Marcador de contenido 2"/>
          <p:cNvSpPr>
            <a:spLocks noGrp="1"/>
          </p:cNvSpPr>
          <p:nvPr>
            <p:ph idx="1"/>
          </p:nvPr>
        </p:nvSpPr>
        <p:spPr/>
        <p:txBody>
          <a:bodyPr>
            <a:normAutofit/>
          </a:bodyPr>
          <a:lstStyle/>
          <a:p>
            <a:pPr algn="just"/>
            <a:r>
              <a:rPr lang="es-ES" sz="3600" dirty="0">
                <a:effectLst/>
              </a:rPr>
              <a:t>Siempre debes tener presente que puedes realizar seguimiento de tu causa, y/o realizar solicitudes respecto de ella, a través de nuestros espacios de atención: </a:t>
            </a:r>
            <a:r>
              <a:rPr lang="es-ES" sz="3600" b="1" dirty="0">
                <a:effectLst/>
                <a:hlinkClick r:id="rId2"/>
              </a:rPr>
              <a:t>Presencial</a:t>
            </a:r>
            <a:r>
              <a:rPr lang="es-ES" sz="3600" dirty="0">
                <a:effectLst/>
              </a:rPr>
              <a:t>, </a:t>
            </a:r>
            <a:r>
              <a:rPr lang="es-ES" sz="3600" b="1" dirty="0">
                <a:effectLst/>
                <a:hlinkClick r:id="rId3"/>
              </a:rPr>
              <a:t>Telefónico</a:t>
            </a:r>
            <a:r>
              <a:rPr lang="es-ES" sz="3600" dirty="0">
                <a:effectLst/>
              </a:rPr>
              <a:t> y </a:t>
            </a:r>
            <a:r>
              <a:rPr lang="es-ES" sz="3600" b="1" dirty="0">
                <a:effectLst/>
                <a:hlinkClick r:id="rId4"/>
              </a:rPr>
              <a:t>Virtual</a:t>
            </a:r>
            <a:r>
              <a:rPr lang="es-ES" sz="3600" dirty="0">
                <a:effectLst/>
              </a:rPr>
              <a:t>.</a:t>
            </a:r>
            <a:endParaRPr lang="es-CL" sz="3600" dirty="0"/>
          </a:p>
        </p:txBody>
      </p:sp>
    </p:spTree>
    <p:extLst>
      <p:ext uri="{BB962C8B-B14F-4D97-AF65-F5344CB8AC3E}">
        <p14:creationId xmlns:p14="http://schemas.microsoft.com/office/powerpoint/2010/main" val="3993771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¿Qué es el </a:t>
            </a:r>
            <a:r>
              <a:rPr lang="es-ES" dirty="0" err="1"/>
              <a:t>Call</a:t>
            </a:r>
            <a:r>
              <a:rPr lang="es-ES" dirty="0"/>
              <a:t> Center de la Fiscalía</a:t>
            </a:r>
            <a:r>
              <a:rPr lang="es-ES" dirty="0" smtClean="0"/>
              <a:t>?</a:t>
            </a:r>
            <a:endParaRPr lang="es-CL" dirty="0"/>
          </a:p>
        </p:txBody>
      </p:sp>
      <p:sp>
        <p:nvSpPr>
          <p:cNvPr id="3" name="Marcador de contenido 2"/>
          <p:cNvSpPr>
            <a:spLocks noGrp="1"/>
          </p:cNvSpPr>
          <p:nvPr>
            <p:ph idx="1"/>
          </p:nvPr>
        </p:nvSpPr>
        <p:spPr>
          <a:xfrm>
            <a:off x="680321" y="2336872"/>
            <a:ext cx="9613861" cy="4200405"/>
          </a:xfrm>
        </p:spPr>
        <p:txBody>
          <a:bodyPr>
            <a:normAutofit/>
          </a:bodyPr>
          <a:lstStyle/>
          <a:p>
            <a:pPr algn="just"/>
            <a:r>
              <a:rPr lang="es-CL" sz="3200" b="1" u="sng" dirty="0">
                <a:effectLst/>
              </a:rPr>
              <a:t>600 333 00 00</a:t>
            </a:r>
          </a:p>
          <a:p>
            <a:pPr algn="just"/>
            <a:r>
              <a:rPr lang="es-ES" b="1" dirty="0">
                <a:effectLst/>
              </a:rPr>
              <a:t>Horario de Atención (Excepto Festivos) Lunes a Viernes de 8:30 a </a:t>
            </a:r>
            <a:r>
              <a:rPr lang="es-ES" b="1" dirty="0" smtClean="0">
                <a:effectLst/>
              </a:rPr>
              <a:t>18:30</a:t>
            </a:r>
          </a:p>
          <a:p>
            <a:pPr algn="just"/>
            <a:r>
              <a:rPr lang="es-ES" dirty="0">
                <a:effectLst/>
              </a:rPr>
              <a:t>Son usuarios de </a:t>
            </a:r>
            <a:r>
              <a:rPr lang="es-ES" dirty="0" err="1">
                <a:effectLst/>
              </a:rPr>
              <a:t>Call</a:t>
            </a:r>
            <a:r>
              <a:rPr lang="es-ES" dirty="0">
                <a:effectLst/>
              </a:rPr>
              <a:t> Center: víctimas, testigos, imputados, abogados, denunciantes y público general</a:t>
            </a:r>
            <a:r>
              <a:rPr lang="es-ES" dirty="0" smtClean="0">
                <a:effectLst/>
              </a:rPr>
              <a:t>.</a:t>
            </a:r>
          </a:p>
          <a:p>
            <a:pPr algn="just"/>
            <a:r>
              <a:rPr lang="es-ES" dirty="0">
                <a:effectLst/>
              </a:rPr>
              <a:t>Para asegurar la confidencialidad de los datos de su causa, si usted es padre o adulto responsable de un menor de edad que ha sido víctima de un delito y desea obtener información, debe estar registrado como víctima indirecta, condición que puede consultar en el </a:t>
            </a:r>
            <a:r>
              <a:rPr lang="es-ES" dirty="0" err="1">
                <a:effectLst/>
              </a:rPr>
              <a:t>Call</a:t>
            </a:r>
            <a:r>
              <a:rPr lang="es-ES" dirty="0">
                <a:effectLst/>
              </a:rPr>
              <a:t> Center o solicitarla en la fiscalía local.</a:t>
            </a:r>
            <a:endParaRPr lang="es-ES" b="1" dirty="0" smtClean="0">
              <a:effectLst/>
            </a:endParaRPr>
          </a:p>
          <a:p>
            <a:endParaRPr lang="es-CL" dirty="0"/>
          </a:p>
        </p:txBody>
      </p:sp>
      <p:sp>
        <p:nvSpPr>
          <p:cNvPr id="4" name="Rectangle 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CL" altLang="es-CL" sz="1000" b="0" i="0" u="none" strike="noStrike" cap="none" normalizeH="0" baseline="0" dirty="0" smtClean="0">
                <a:ln>
                  <a:noFill/>
                </a:ln>
                <a:solidFill>
                  <a:srgbClr val="5B5B5B"/>
                </a:solidFill>
                <a:effectLst/>
                <a:latin typeface="Tahoma" panose="020B0604030504040204" pitchFamily="34" charset="0"/>
                <a:cs typeface="Tahoma" panose="020B0604030504040204" pitchFamily="34" charset="0"/>
              </a:rPr>
              <a:t>Son usuarios de </a:t>
            </a:r>
            <a:r>
              <a:rPr kumimoji="0" lang="es-CL" altLang="es-CL" sz="1000" b="0" i="0" u="none" strike="noStrike" cap="none" normalizeH="0" baseline="0" dirty="0" err="1" smtClean="0">
                <a:ln>
                  <a:noFill/>
                </a:ln>
                <a:solidFill>
                  <a:srgbClr val="5B5B5B"/>
                </a:solidFill>
                <a:effectLst/>
                <a:latin typeface="Tahoma" panose="020B0604030504040204" pitchFamily="34" charset="0"/>
                <a:cs typeface="Tahoma" panose="020B0604030504040204" pitchFamily="34" charset="0"/>
              </a:rPr>
              <a:t>Call</a:t>
            </a:r>
            <a:r>
              <a:rPr kumimoji="0" lang="es-CL" altLang="es-CL" sz="1000" b="0" i="0" u="none" strike="noStrike" cap="none" normalizeH="0" baseline="0" dirty="0" smtClean="0">
                <a:ln>
                  <a:noFill/>
                </a:ln>
                <a:solidFill>
                  <a:srgbClr val="5B5B5B"/>
                </a:solidFill>
                <a:effectLst/>
                <a:latin typeface="Tahoma" panose="020B0604030504040204" pitchFamily="34" charset="0"/>
                <a:cs typeface="Tahoma" panose="020B0604030504040204" pitchFamily="34" charset="0"/>
              </a:rPr>
              <a:t> Center: víctimas, testigos, imputados, abogados, denunciantes y público general.</a:t>
            </a:r>
            <a:r>
              <a:rPr kumimoji="0" lang="es-CL" altLang="es-CL" sz="1100" b="0" i="0" u="none" strike="noStrike" cap="none" normalizeH="0" baseline="0" dirty="0" smtClean="0">
                <a:ln>
                  <a:noFill/>
                </a:ln>
                <a:solidFill>
                  <a:schemeClr val="tx1"/>
                </a:solidFill>
                <a:effectLst/>
              </a:rPr>
              <a:t> </a:t>
            </a:r>
            <a:endParaRPr kumimoji="0" lang="es-CL" altLang="es-CL"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7748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FISCALIA LOCAL DE TOMÉ</a:t>
            </a:r>
            <a:endParaRPr lang="es-CL" dirty="0"/>
          </a:p>
        </p:txBody>
      </p:sp>
      <p:pic>
        <p:nvPicPr>
          <p:cNvPr id="4" name="Marcador de contenido 3"/>
          <p:cNvPicPr>
            <a:picLocks noGrp="1" noChangeAspect="1"/>
          </p:cNvPicPr>
          <p:nvPr>
            <p:ph idx="1"/>
          </p:nvPr>
        </p:nvPicPr>
        <p:blipFill>
          <a:blip r:embed="rId2"/>
          <a:stretch>
            <a:fillRect/>
          </a:stretch>
        </p:blipFill>
        <p:spPr>
          <a:xfrm>
            <a:off x="1789043" y="2160105"/>
            <a:ext cx="8666921" cy="3829878"/>
          </a:xfrm>
          <a:prstGeom prst="rect">
            <a:avLst/>
          </a:prstGeom>
        </p:spPr>
      </p:pic>
    </p:spTree>
    <p:extLst>
      <p:ext uri="{BB962C8B-B14F-4D97-AF65-F5344CB8AC3E}">
        <p14:creationId xmlns:p14="http://schemas.microsoft.com/office/powerpoint/2010/main" val="34185851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b="1" dirty="0"/>
              <a:t>¿Quiénes pueden acceder a los servicios que entrega la fiscalía a través de la página web</a:t>
            </a:r>
            <a:r>
              <a:rPr lang="es-ES" b="1" dirty="0" smtClean="0"/>
              <a:t>?</a:t>
            </a:r>
            <a:endParaRPr lang="es-CL" dirty="0"/>
          </a:p>
        </p:txBody>
      </p:sp>
      <p:sp>
        <p:nvSpPr>
          <p:cNvPr id="3" name="Marcador de contenido 2"/>
          <p:cNvSpPr>
            <a:spLocks noGrp="1"/>
          </p:cNvSpPr>
          <p:nvPr>
            <p:ph idx="1"/>
          </p:nvPr>
        </p:nvSpPr>
        <p:spPr/>
        <p:txBody>
          <a:bodyPr>
            <a:normAutofit/>
          </a:bodyPr>
          <a:lstStyle/>
          <a:p>
            <a:pPr marL="0" indent="0" algn="just">
              <a:buNone/>
            </a:pPr>
            <a:r>
              <a:rPr lang="es-ES" sz="3200" dirty="0">
                <a:effectLst/>
              </a:rPr>
              <a:t>Pueden acceder a los servicios que se entregan a través del Mi Fiscalía en Línea </a:t>
            </a:r>
            <a:r>
              <a:rPr lang="es-ES" sz="3200" u="sng" dirty="0">
                <a:effectLst/>
              </a:rPr>
              <a:t>las víctimas y los abogados</a:t>
            </a:r>
            <a:r>
              <a:rPr lang="es-ES" sz="3200" dirty="0">
                <a:effectLst/>
              </a:rPr>
              <a:t>, que posean una clave de acceso entregada presencialmente en las fiscalías locales del país.</a:t>
            </a:r>
            <a:endParaRPr lang="es-CL" sz="3200" dirty="0"/>
          </a:p>
        </p:txBody>
      </p:sp>
    </p:spTree>
    <p:extLst>
      <p:ext uri="{BB962C8B-B14F-4D97-AF65-F5344CB8AC3E}">
        <p14:creationId xmlns:p14="http://schemas.microsoft.com/office/powerpoint/2010/main" val="2062384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OBLIGACION DE DENUNCIAR</a:t>
            </a:r>
            <a:endParaRPr lang="es-CL" dirty="0"/>
          </a:p>
        </p:txBody>
      </p:sp>
      <p:sp>
        <p:nvSpPr>
          <p:cNvPr id="3" name="Marcador de contenido 2"/>
          <p:cNvSpPr>
            <a:spLocks noGrp="1"/>
          </p:cNvSpPr>
          <p:nvPr>
            <p:ph idx="1"/>
          </p:nvPr>
        </p:nvSpPr>
        <p:spPr/>
        <p:txBody>
          <a:bodyPr>
            <a:normAutofit/>
          </a:bodyPr>
          <a:lstStyle/>
          <a:p>
            <a:pPr algn="just"/>
            <a:r>
              <a:rPr lang="es-ES" sz="2800" dirty="0">
                <a:effectLst/>
              </a:rPr>
              <a:t>Que conforme lo dispone el artículo 173, 175 del Código Procesal </a:t>
            </a:r>
            <a:r>
              <a:rPr lang="es-ES" sz="2800" dirty="0" smtClean="0">
                <a:effectLst/>
              </a:rPr>
              <a:t>Penal.</a:t>
            </a:r>
          </a:p>
          <a:p>
            <a:pPr algn="just"/>
            <a:r>
              <a:rPr lang="es-ES" sz="2800" dirty="0" smtClean="0">
                <a:effectLst/>
              </a:rPr>
              <a:t>En </a:t>
            </a:r>
            <a:r>
              <a:rPr lang="es-ES" sz="2800" dirty="0">
                <a:effectLst/>
              </a:rPr>
              <a:t>concordancia con los artículos 2, 7, 13, 18, 52, del a Ley N° 18.575; y </a:t>
            </a:r>
            <a:endParaRPr lang="es-ES" sz="2800" dirty="0" smtClean="0">
              <a:effectLst/>
            </a:endParaRPr>
          </a:p>
          <a:p>
            <a:pPr algn="just"/>
            <a:r>
              <a:rPr lang="es-ES" sz="2800" dirty="0" smtClean="0">
                <a:effectLst/>
              </a:rPr>
              <a:t>los </a:t>
            </a:r>
            <a:r>
              <a:rPr lang="es-ES" sz="2800" dirty="0">
                <a:effectLst/>
              </a:rPr>
              <a:t>artículos 58 letra g) y k), 118 y demás pertinentes de la Ley N° 18.883; </a:t>
            </a:r>
            <a:endParaRPr lang="es-ES" sz="2800" dirty="0" smtClean="0">
              <a:effectLst/>
            </a:endParaRPr>
          </a:p>
          <a:p>
            <a:pPr algn="just"/>
            <a:r>
              <a:rPr lang="es-ES" sz="2800" dirty="0" smtClean="0">
                <a:effectLst/>
              </a:rPr>
              <a:t>Artículos </a:t>
            </a:r>
            <a:r>
              <a:rPr lang="es-ES" sz="2800" dirty="0">
                <a:effectLst/>
              </a:rPr>
              <a:t>40 y demás pertinentes de la Ley 18.695 de Municipalidades</a:t>
            </a:r>
            <a:endParaRPr lang="es-CL" sz="2800" dirty="0"/>
          </a:p>
        </p:txBody>
      </p:sp>
    </p:spTree>
    <p:extLst>
      <p:ext uri="{BB962C8B-B14F-4D97-AF65-F5344CB8AC3E}">
        <p14:creationId xmlns:p14="http://schemas.microsoft.com/office/powerpoint/2010/main" val="40252659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b="1" dirty="0"/>
              <a:t>¿A qué servicios puedo acceder a través de Mi Fiscalía en Línea</a:t>
            </a:r>
            <a:r>
              <a:rPr lang="es-ES" b="1" dirty="0" smtClean="0"/>
              <a:t>?</a:t>
            </a:r>
            <a:endParaRPr lang="es-CL" dirty="0"/>
          </a:p>
        </p:txBody>
      </p:sp>
      <p:sp>
        <p:nvSpPr>
          <p:cNvPr id="3" name="Marcador de contenido 2"/>
          <p:cNvSpPr>
            <a:spLocks noGrp="1"/>
          </p:cNvSpPr>
          <p:nvPr>
            <p:ph idx="1"/>
          </p:nvPr>
        </p:nvSpPr>
        <p:spPr>
          <a:xfrm>
            <a:off x="106017" y="2093843"/>
            <a:ext cx="11741426" cy="4764156"/>
          </a:xfrm>
        </p:spPr>
        <p:txBody>
          <a:bodyPr>
            <a:normAutofit fontScale="70000" lnSpcReduction="20000"/>
          </a:bodyPr>
          <a:lstStyle/>
          <a:p>
            <a:pPr marL="0" indent="0">
              <a:buNone/>
            </a:pPr>
            <a:r>
              <a:rPr lang="es-ES" dirty="0" smtClean="0">
                <a:effectLst/>
              </a:rPr>
              <a:t> </a:t>
            </a:r>
            <a:r>
              <a:rPr lang="es-ES" dirty="0">
                <a:effectLst/>
              </a:rPr>
              <a:t>Ver información general del estado de las causas donde es interviniente (actividades de la investigación).</a:t>
            </a:r>
            <a:r>
              <a:rPr lang="es-ES" dirty="0"/>
              <a:t/>
            </a:r>
            <a:br>
              <a:rPr lang="es-ES" dirty="0"/>
            </a:br>
            <a:r>
              <a:rPr lang="es-ES" dirty="0"/>
              <a:t/>
            </a:r>
            <a:br>
              <a:rPr lang="es-ES" dirty="0"/>
            </a:br>
            <a:r>
              <a:rPr lang="es-ES" dirty="0" smtClean="0">
                <a:effectLst/>
              </a:rPr>
              <a:t> </a:t>
            </a:r>
            <a:r>
              <a:rPr lang="es-ES" dirty="0">
                <a:effectLst/>
              </a:rPr>
              <a:t>Ver el estado de los requerimientos que haya realizado presencialmente en una fiscalía, a través del </a:t>
            </a:r>
            <a:r>
              <a:rPr lang="es-ES" dirty="0" err="1">
                <a:effectLst/>
              </a:rPr>
              <a:t>Call</a:t>
            </a:r>
            <a:r>
              <a:rPr lang="es-ES" dirty="0">
                <a:effectLst/>
              </a:rPr>
              <a:t> Center o del Portal Web.</a:t>
            </a:r>
            <a:r>
              <a:rPr lang="es-ES" dirty="0"/>
              <a:t/>
            </a:r>
            <a:br>
              <a:rPr lang="es-ES" dirty="0"/>
            </a:br>
            <a:r>
              <a:rPr lang="es-ES" dirty="0"/>
              <a:t/>
            </a:r>
            <a:br>
              <a:rPr lang="es-ES" dirty="0"/>
            </a:br>
            <a:r>
              <a:rPr lang="es-ES" dirty="0" smtClean="0">
                <a:effectLst/>
              </a:rPr>
              <a:t> </a:t>
            </a:r>
            <a:r>
              <a:rPr lang="es-ES" dirty="0">
                <a:effectLst/>
              </a:rPr>
              <a:t>Aportar antecedentes asociados a una causa y ver las citaciones pendientes y pasadas que haya realizado la Fiscalía</a:t>
            </a:r>
            <a:r>
              <a:rPr lang="es-ES" dirty="0"/>
              <a:t/>
            </a:r>
            <a:br>
              <a:rPr lang="es-ES" dirty="0"/>
            </a:br>
            <a:r>
              <a:rPr lang="es-ES" dirty="0"/>
              <a:t/>
            </a:r>
            <a:br>
              <a:rPr lang="es-ES" dirty="0"/>
            </a:br>
            <a:r>
              <a:rPr lang="es-ES" dirty="0" smtClean="0">
                <a:effectLst/>
              </a:rPr>
              <a:t> </a:t>
            </a:r>
            <a:r>
              <a:rPr lang="es-ES" dirty="0">
                <a:effectLst/>
              </a:rPr>
              <a:t>Realizar solicitudes conforme a la </a:t>
            </a:r>
            <a:r>
              <a:rPr lang="es-ES" dirty="0">
                <a:effectLst/>
                <a:hlinkClick r:id="rId2"/>
              </a:rPr>
              <a:t>Ley 20.285</a:t>
            </a:r>
            <a:r>
              <a:rPr lang="es-ES" dirty="0">
                <a:effectLst/>
              </a:rPr>
              <a:t> sobre Transparencia</a:t>
            </a:r>
            <a:r>
              <a:rPr lang="es-ES" dirty="0"/>
              <a:t/>
            </a:r>
            <a:br>
              <a:rPr lang="es-ES" dirty="0"/>
            </a:br>
            <a:r>
              <a:rPr lang="es-ES" dirty="0"/>
              <a:t/>
            </a:r>
            <a:br>
              <a:rPr lang="es-ES" dirty="0"/>
            </a:br>
            <a:r>
              <a:rPr lang="es-ES" dirty="0" smtClean="0">
                <a:effectLst/>
              </a:rPr>
              <a:t>Realizar </a:t>
            </a:r>
            <a:r>
              <a:rPr lang="es-ES" dirty="0">
                <a:effectLst/>
              </a:rPr>
              <a:t>solicitudes de:</a:t>
            </a:r>
            <a:r>
              <a:rPr lang="es-ES" dirty="0"/>
              <a:t/>
            </a:r>
            <a:br>
              <a:rPr lang="es-ES" dirty="0"/>
            </a:br>
            <a:r>
              <a:rPr lang="es-ES" dirty="0"/>
              <a:t/>
            </a:r>
            <a:br>
              <a:rPr lang="es-ES" dirty="0"/>
            </a:br>
            <a:r>
              <a:rPr lang="es-ES" dirty="0">
                <a:effectLst/>
              </a:rPr>
              <a:t>     • Información sobre diligencias de investigación.</a:t>
            </a:r>
            <a:r>
              <a:rPr lang="es-ES" dirty="0"/>
              <a:t/>
            </a:r>
            <a:br>
              <a:rPr lang="es-ES" dirty="0"/>
            </a:br>
            <a:r>
              <a:rPr lang="es-ES" dirty="0">
                <a:effectLst/>
              </a:rPr>
              <a:t>     • Realización de diligencias de investigación.</a:t>
            </a:r>
            <a:r>
              <a:rPr lang="es-ES" dirty="0"/>
              <a:t/>
            </a:r>
            <a:br>
              <a:rPr lang="es-ES" dirty="0"/>
            </a:br>
            <a:r>
              <a:rPr lang="es-ES" dirty="0">
                <a:effectLst/>
              </a:rPr>
              <a:t>     • Reapertura de una causa con nuevos antecedentes.</a:t>
            </a:r>
            <a:r>
              <a:rPr lang="es-ES" dirty="0"/>
              <a:t/>
            </a:r>
            <a:br>
              <a:rPr lang="es-ES" dirty="0"/>
            </a:br>
            <a:r>
              <a:rPr lang="es-ES" dirty="0">
                <a:effectLst/>
              </a:rPr>
              <a:t>     • Presentación de Retractación </a:t>
            </a:r>
            <a:r>
              <a:rPr lang="es-ES" b="1" dirty="0">
                <a:effectLst/>
              </a:rPr>
              <a:t>(solo para abogados)</a:t>
            </a:r>
            <a:r>
              <a:rPr lang="es-ES" dirty="0">
                <a:effectLst/>
              </a:rPr>
              <a:t>.</a:t>
            </a:r>
            <a:r>
              <a:rPr lang="es-ES" dirty="0"/>
              <a:t/>
            </a:r>
            <a:br>
              <a:rPr lang="es-ES" dirty="0"/>
            </a:br>
            <a:r>
              <a:rPr lang="es-ES" dirty="0">
                <a:effectLst/>
              </a:rPr>
              <a:t>     • Información específica sobre términos de una causa.</a:t>
            </a:r>
            <a:r>
              <a:rPr lang="es-ES" dirty="0"/>
              <a:t/>
            </a:r>
            <a:br>
              <a:rPr lang="es-ES" dirty="0"/>
            </a:br>
            <a:r>
              <a:rPr lang="es-ES" dirty="0">
                <a:effectLst/>
              </a:rPr>
              <a:t>     • Información específica sobre medidas de protección.</a:t>
            </a:r>
            <a:r>
              <a:rPr lang="es-ES" dirty="0"/>
              <a:t/>
            </a:r>
            <a:br>
              <a:rPr lang="es-ES" dirty="0"/>
            </a:br>
            <a:r>
              <a:rPr lang="es-ES" dirty="0">
                <a:effectLst/>
              </a:rPr>
              <a:t>     • Documentos específicos de una causa.</a:t>
            </a:r>
            <a:r>
              <a:rPr lang="es-ES" dirty="0"/>
              <a:t/>
            </a:r>
            <a:br>
              <a:rPr lang="es-ES" dirty="0"/>
            </a:br>
            <a:r>
              <a:rPr lang="es-ES" dirty="0">
                <a:effectLst/>
              </a:rPr>
              <a:t>     • Copia de carpeta de investigación.</a:t>
            </a:r>
            <a:r>
              <a:rPr lang="es-ES" dirty="0"/>
              <a:t/>
            </a:r>
            <a:br>
              <a:rPr lang="es-ES" dirty="0"/>
            </a:br>
            <a:r>
              <a:rPr lang="es-ES" dirty="0">
                <a:effectLst/>
              </a:rPr>
              <a:t>     • Citación o entrevista.</a:t>
            </a:r>
            <a:r>
              <a:rPr lang="es-ES" dirty="0"/>
              <a:t/>
            </a:r>
            <a:br>
              <a:rPr lang="es-ES" dirty="0"/>
            </a:br>
            <a:r>
              <a:rPr lang="es-ES" dirty="0">
                <a:effectLst/>
              </a:rPr>
              <a:t>     • Cambio de fecha/hora de citación o entrevista.</a:t>
            </a:r>
            <a:r>
              <a:rPr lang="es-ES" dirty="0"/>
              <a:t/>
            </a:r>
            <a:br>
              <a:rPr lang="es-ES" dirty="0"/>
            </a:br>
            <a:r>
              <a:rPr lang="es-ES" dirty="0">
                <a:effectLst/>
              </a:rPr>
              <a:t>     • Devolución de especies/dinero/Licencia de Conducir.</a:t>
            </a:r>
            <a:r>
              <a:rPr lang="es-ES" dirty="0"/>
              <a:t/>
            </a:r>
            <a:br>
              <a:rPr lang="es-ES" dirty="0"/>
            </a:br>
            <a:r>
              <a:rPr lang="es-ES" dirty="0">
                <a:effectLst/>
              </a:rPr>
              <a:t>     • Revisión de la carpeta de investigación.</a:t>
            </a:r>
            <a:r>
              <a:rPr lang="es-ES" dirty="0"/>
              <a:t/>
            </a:r>
            <a:br>
              <a:rPr lang="es-ES" dirty="0"/>
            </a:br>
            <a:r>
              <a:rPr lang="es-ES" dirty="0">
                <a:effectLst/>
              </a:rPr>
              <a:t>     • Revisión de evidencia.</a:t>
            </a:r>
            <a:r>
              <a:rPr lang="es-ES" dirty="0"/>
              <a:t/>
            </a:r>
            <a:br>
              <a:rPr lang="es-ES" dirty="0"/>
            </a:br>
            <a:r>
              <a:rPr lang="es-ES" dirty="0">
                <a:effectLst/>
              </a:rPr>
              <a:t>     • Activar/desactivar acreditación de representación.</a:t>
            </a:r>
            <a:endParaRPr lang="es-CL" dirty="0"/>
          </a:p>
        </p:txBody>
      </p:sp>
    </p:spTree>
    <p:extLst>
      <p:ext uri="{BB962C8B-B14F-4D97-AF65-F5344CB8AC3E}">
        <p14:creationId xmlns:p14="http://schemas.microsoft.com/office/powerpoint/2010/main" val="13007163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FISCALIA EN LINEA SIAU</a:t>
            </a:r>
            <a:endParaRPr lang="es-CL" dirty="0"/>
          </a:p>
        </p:txBody>
      </p:sp>
      <p:pic>
        <p:nvPicPr>
          <p:cNvPr id="4" name="Marcador de contenido 3"/>
          <p:cNvPicPr>
            <a:picLocks noGrp="1" noChangeAspect="1"/>
          </p:cNvPicPr>
          <p:nvPr>
            <p:ph idx="1"/>
          </p:nvPr>
        </p:nvPicPr>
        <p:blipFill>
          <a:blip r:embed="rId2"/>
          <a:stretch>
            <a:fillRect/>
          </a:stretch>
        </p:blipFill>
        <p:spPr>
          <a:xfrm>
            <a:off x="874642" y="2054088"/>
            <a:ext cx="10522227" cy="4558748"/>
          </a:xfrm>
          <a:prstGeom prst="rect">
            <a:avLst/>
          </a:prstGeom>
        </p:spPr>
      </p:pic>
    </p:spTree>
    <p:extLst>
      <p:ext uri="{BB962C8B-B14F-4D97-AF65-F5344CB8AC3E}">
        <p14:creationId xmlns:p14="http://schemas.microsoft.com/office/powerpoint/2010/main" val="2677261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908313" y="344557"/>
            <a:ext cx="8295861" cy="6241773"/>
          </a:xfrm>
          <a:prstGeom prst="rect">
            <a:avLst/>
          </a:prstGeom>
        </p:spPr>
      </p:pic>
    </p:spTree>
    <p:extLst>
      <p:ext uri="{BB962C8B-B14F-4D97-AF65-F5344CB8AC3E}">
        <p14:creationId xmlns:p14="http://schemas.microsoft.com/office/powerpoint/2010/main" val="7719604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1391478" y="172277"/>
            <a:ext cx="8640417" cy="6685723"/>
          </a:xfrm>
          <a:prstGeom prst="rect">
            <a:avLst/>
          </a:prstGeom>
        </p:spPr>
      </p:pic>
    </p:spTree>
    <p:extLst>
      <p:ext uri="{BB962C8B-B14F-4D97-AF65-F5344CB8AC3E}">
        <p14:creationId xmlns:p14="http://schemas.microsoft.com/office/powerpoint/2010/main" val="36892300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2199861" y="742122"/>
            <a:ext cx="7712766" cy="5446643"/>
          </a:xfrm>
          <a:prstGeom prst="rect">
            <a:avLst/>
          </a:prstGeom>
        </p:spPr>
      </p:pic>
    </p:spTree>
    <p:extLst>
      <p:ext uri="{BB962C8B-B14F-4D97-AF65-F5344CB8AC3E}">
        <p14:creationId xmlns:p14="http://schemas.microsoft.com/office/powerpoint/2010/main" val="23515131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583096" y="106017"/>
            <a:ext cx="11224591" cy="6559826"/>
          </a:xfrm>
          <a:prstGeom prst="rect">
            <a:avLst/>
          </a:prstGeom>
        </p:spPr>
      </p:pic>
    </p:spTree>
    <p:extLst>
      <p:ext uri="{BB962C8B-B14F-4D97-AF65-F5344CB8AC3E}">
        <p14:creationId xmlns:p14="http://schemas.microsoft.com/office/powerpoint/2010/main" val="1283296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0321" y="753227"/>
            <a:ext cx="9613861" cy="4998215"/>
          </a:xfrm>
        </p:spPr>
        <p:txBody>
          <a:bodyPr>
            <a:normAutofit/>
          </a:bodyPr>
          <a:lstStyle/>
          <a:p>
            <a:pPr algn="ctr"/>
            <a:r>
              <a:rPr lang="es-ES" sz="8000" dirty="0" smtClean="0"/>
              <a:t>MUCHAS GRACIAS </a:t>
            </a:r>
            <a:endParaRPr lang="es-CL" sz="8000" dirty="0"/>
          </a:p>
        </p:txBody>
      </p:sp>
    </p:spTree>
    <p:extLst>
      <p:ext uri="{BB962C8B-B14F-4D97-AF65-F5344CB8AC3E}">
        <p14:creationId xmlns:p14="http://schemas.microsoft.com/office/powerpoint/2010/main" val="202944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Artículo </a:t>
            </a:r>
            <a:r>
              <a:rPr lang="es-ES" dirty="0"/>
              <a:t>58, letra k), de Ley N° 18.883</a:t>
            </a:r>
            <a:endParaRPr lang="es-CL" dirty="0"/>
          </a:p>
        </p:txBody>
      </p:sp>
      <p:sp>
        <p:nvSpPr>
          <p:cNvPr id="3" name="Marcador de contenido 2"/>
          <p:cNvSpPr>
            <a:spLocks noGrp="1"/>
          </p:cNvSpPr>
          <p:nvPr>
            <p:ph idx="1"/>
          </p:nvPr>
        </p:nvSpPr>
        <p:spPr>
          <a:xfrm>
            <a:off x="680321" y="2336872"/>
            <a:ext cx="9613861" cy="4196449"/>
          </a:xfrm>
        </p:spPr>
        <p:txBody>
          <a:bodyPr>
            <a:noAutofit/>
          </a:bodyPr>
          <a:lstStyle/>
          <a:p>
            <a:pPr marL="0" indent="0" algn="just">
              <a:buNone/>
            </a:pPr>
            <a:r>
              <a:rPr lang="es-ES" sz="3600" dirty="0">
                <a:effectLst/>
              </a:rPr>
              <a:t>E</a:t>
            </a:r>
            <a:r>
              <a:rPr lang="es-ES" sz="3600" dirty="0" smtClean="0">
                <a:effectLst/>
              </a:rPr>
              <a:t>l </a:t>
            </a:r>
            <a:r>
              <a:rPr lang="es-ES" sz="3600" dirty="0">
                <a:effectLst/>
              </a:rPr>
              <a:t>artículo 58, letra k), de Ley N° 18.883, prevé que es una obligación funcionaria el denunciar ante el Ministerio Público, o ante la policía, con la debida prontitud, los hechos constitutivos de crímenes o simples delitos, asimismo, comunicar al alcalde irregularidades o faltas al principio de probidad de que tome conocimiento.</a:t>
            </a:r>
            <a:endParaRPr lang="es-CL" sz="3600" dirty="0"/>
          </a:p>
        </p:txBody>
      </p:sp>
    </p:spTree>
    <p:extLst>
      <p:ext uri="{BB962C8B-B14F-4D97-AF65-F5344CB8AC3E}">
        <p14:creationId xmlns:p14="http://schemas.microsoft.com/office/powerpoint/2010/main" val="4131226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t>
            </a:r>
            <a:r>
              <a:rPr lang="es-ES" dirty="0" smtClean="0"/>
              <a:t>os </a:t>
            </a:r>
            <a:r>
              <a:rPr lang="es-ES" dirty="0"/>
              <a:t>artículos 175 y 176 del </a:t>
            </a:r>
            <a:r>
              <a:rPr lang="es-ES" u="sng" dirty="0">
                <a:hlinkClick r:id="rId2"/>
              </a:rPr>
              <a:t>Código Procesal </a:t>
            </a:r>
            <a:r>
              <a:rPr lang="es-ES" u="sng" dirty="0" smtClean="0">
                <a:hlinkClick r:id="rId2"/>
              </a:rPr>
              <a:t>Pena</a:t>
            </a:r>
            <a:r>
              <a:rPr lang="es-ES" u="sng" dirty="0" smtClean="0"/>
              <a:t>l</a:t>
            </a:r>
            <a:endParaRPr lang="es-CL" dirty="0"/>
          </a:p>
        </p:txBody>
      </p:sp>
      <p:sp>
        <p:nvSpPr>
          <p:cNvPr id="3" name="Marcador de contenido 2"/>
          <p:cNvSpPr>
            <a:spLocks noGrp="1"/>
          </p:cNvSpPr>
          <p:nvPr>
            <p:ph idx="1"/>
          </p:nvPr>
        </p:nvSpPr>
        <p:spPr>
          <a:xfrm>
            <a:off x="680321" y="2336873"/>
            <a:ext cx="9613861" cy="4103684"/>
          </a:xfrm>
        </p:spPr>
        <p:txBody>
          <a:bodyPr>
            <a:noAutofit/>
          </a:bodyPr>
          <a:lstStyle/>
          <a:p>
            <a:pPr marL="0" indent="0" algn="just">
              <a:buNone/>
            </a:pPr>
            <a:r>
              <a:rPr lang="es-ES" sz="3600" dirty="0">
                <a:effectLst/>
              </a:rPr>
              <a:t>consigna quiénes están obligados a denunciar, y en su letra b) señala entre ellos, a los fiscales y los </a:t>
            </a:r>
            <a:r>
              <a:rPr lang="es-ES" sz="3600" u="sng" dirty="0">
                <a:effectLst/>
              </a:rPr>
              <a:t>demás empleados públicos</a:t>
            </a:r>
            <a:r>
              <a:rPr lang="es-ES" sz="3600" dirty="0">
                <a:effectLst/>
              </a:rPr>
              <a:t>, de los delitos de que tomaren conocimiento en el ejercicio de sus funciones, debiendo hacer la denuncia dentro de las </a:t>
            </a:r>
            <a:r>
              <a:rPr lang="es-ES" sz="3600" u="sng" dirty="0">
                <a:effectLst/>
              </a:rPr>
              <a:t>veinticuatro horas</a:t>
            </a:r>
            <a:r>
              <a:rPr lang="es-ES" sz="3600" dirty="0">
                <a:effectLst/>
              </a:rPr>
              <a:t> siguientes al momento en que tomaren conocimiento del hecho criminal.</a:t>
            </a:r>
            <a:endParaRPr lang="es-CL" sz="3600" dirty="0"/>
          </a:p>
        </p:txBody>
      </p:sp>
    </p:spTree>
    <p:extLst>
      <p:ext uri="{BB962C8B-B14F-4D97-AF65-F5344CB8AC3E}">
        <p14:creationId xmlns:p14="http://schemas.microsoft.com/office/powerpoint/2010/main" val="2138994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
            </a:r>
            <a:br>
              <a:rPr lang="es-CL" dirty="0"/>
            </a:br>
            <a:r>
              <a:rPr lang="es-CL" dirty="0"/>
              <a:t>J</a:t>
            </a:r>
            <a:r>
              <a:rPr lang="es-CL" dirty="0" smtClean="0"/>
              <a:t>urisprudencia </a:t>
            </a:r>
            <a:r>
              <a:rPr lang="es-CL" dirty="0"/>
              <a:t>administrativa</a:t>
            </a:r>
            <a:endParaRPr lang="es-CL" dirty="0"/>
          </a:p>
        </p:txBody>
      </p:sp>
      <p:sp>
        <p:nvSpPr>
          <p:cNvPr id="3" name="Marcador de contenido 2"/>
          <p:cNvSpPr>
            <a:spLocks noGrp="1"/>
          </p:cNvSpPr>
          <p:nvPr>
            <p:ph idx="1"/>
          </p:nvPr>
        </p:nvSpPr>
        <p:spPr>
          <a:xfrm>
            <a:off x="680321" y="2133600"/>
            <a:ext cx="9613861" cy="4518991"/>
          </a:xfrm>
        </p:spPr>
        <p:txBody>
          <a:bodyPr>
            <a:noAutofit/>
          </a:bodyPr>
          <a:lstStyle/>
          <a:p>
            <a:pPr marL="0" indent="0" algn="just">
              <a:buNone/>
            </a:pPr>
            <a:r>
              <a:rPr lang="es-ES" sz="3200" dirty="0">
                <a:effectLst/>
              </a:rPr>
              <a:t>E</a:t>
            </a:r>
            <a:r>
              <a:rPr lang="es-ES" sz="3200" dirty="0" smtClean="0">
                <a:effectLst/>
              </a:rPr>
              <a:t>ntre </a:t>
            </a:r>
            <a:r>
              <a:rPr lang="es-ES" sz="3200" dirty="0">
                <a:effectLst/>
              </a:rPr>
              <a:t>otros, en los dictámenes Nos. </a:t>
            </a:r>
            <a:r>
              <a:rPr lang="es-ES" sz="3200" dirty="0">
                <a:effectLst/>
                <a:hlinkClick r:id="rId2"/>
              </a:rPr>
              <a:t>28.833, de 2016</a:t>
            </a:r>
            <a:r>
              <a:rPr lang="es-ES" sz="3200" dirty="0">
                <a:effectLst/>
              </a:rPr>
              <a:t>, y </a:t>
            </a:r>
            <a:r>
              <a:rPr lang="es-ES" sz="3200" dirty="0">
                <a:effectLst/>
                <a:hlinkClick r:id="rId3"/>
              </a:rPr>
              <a:t>481, de 2018</a:t>
            </a:r>
            <a:r>
              <a:rPr lang="es-ES" sz="3200" dirty="0">
                <a:effectLst/>
              </a:rPr>
              <a:t>, han sostenido que la autoridad administrativa que toma conocimiento de una conducta que reviste caracteres de delito debe </a:t>
            </a:r>
            <a:r>
              <a:rPr lang="es-ES" sz="3200" u="sng" dirty="0">
                <a:effectLst/>
              </a:rPr>
              <a:t>ponderar</a:t>
            </a:r>
            <a:r>
              <a:rPr lang="es-ES" sz="3200" dirty="0">
                <a:effectLst/>
              </a:rPr>
              <a:t> en cada caso si los antecedentes que tiene a la vista le permiten adquirir el </a:t>
            </a:r>
            <a:r>
              <a:rPr lang="es-ES" sz="3200" u="sng" dirty="0">
                <a:effectLst/>
              </a:rPr>
              <a:t>grado de convicción necesario </a:t>
            </a:r>
            <a:r>
              <a:rPr lang="es-ES" sz="3200" dirty="0">
                <a:effectLst/>
              </a:rPr>
              <a:t>para dar por establecida la efectividad de aquélla, para efectuar la denuncia a la autoridad competente, análisis que desde luego requiere un </a:t>
            </a:r>
            <a:r>
              <a:rPr lang="es-ES" sz="3200" u="sng" dirty="0">
                <a:effectLst/>
              </a:rPr>
              <a:t>tiempo razonable</a:t>
            </a:r>
            <a:r>
              <a:rPr lang="es-ES" sz="3200" dirty="0">
                <a:effectLst/>
              </a:rPr>
              <a:t>.</a:t>
            </a:r>
            <a:endParaRPr lang="es-CL" sz="3200" dirty="0"/>
          </a:p>
        </p:txBody>
      </p:sp>
    </p:spTree>
    <p:extLst>
      <p:ext uri="{BB962C8B-B14F-4D97-AF65-F5344CB8AC3E}">
        <p14:creationId xmlns:p14="http://schemas.microsoft.com/office/powerpoint/2010/main" val="2362553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¿Qué es la denuncia</a:t>
            </a:r>
            <a:r>
              <a:rPr lang="es-CL" dirty="0" smtClean="0"/>
              <a:t>?</a:t>
            </a:r>
            <a:endParaRPr lang="es-CL" dirty="0"/>
          </a:p>
        </p:txBody>
      </p:sp>
      <p:sp>
        <p:nvSpPr>
          <p:cNvPr id="3" name="Marcador de contenido 2"/>
          <p:cNvSpPr>
            <a:spLocks noGrp="1"/>
          </p:cNvSpPr>
          <p:nvPr>
            <p:ph idx="1"/>
          </p:nvPr>
        </p:nvSpPr>
        <p:spPr/>
        <p:txBody>
          <a:bodyPr>
            <a:normAutofit/>
          </a:bodyPr>
          <a:lstStyle/>
          <a:p>
            <a:pPr marL="0" indent="0" algn="just">
              <a:buNone/>
            </a:pPr>
            <a:r>
              <a:rPr lang="es-ES" sz="3600" dirty="0">
                <a:effectLst/>
              </a:rPr>
              <a:t>En términos simples y generales, con denunciar nos referimos a la entrega de información que cualquier persona realiza, a las autoridades correspondientes, acerca hechos que han ocurrido y que pueden constituir un delito.</a:t>
            </a:r>
            <a:endParaRPr lang="es-CL" sz="3600" dirty="0"/>
          </a:p>
        </p:txBody>
      </p:sp>
    </p:spTree>
    <p:extLst>
      <p:ext uri="{BB962C8B-B14F-4D97-AF65-F5344CB8AC3E}">
        <p14:creationId xmlns:p14="http://schemas.microsoft.com/office/powerpoint/2010/main" val="1571849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Si fuiste víctima o testigo, o tienes conocimiento de hechos que puedan constituir un delito</a:t>
            </a:r>
            <a:endParaRPr lang="es-CL" dirty="0"/>
          </a:p>
        </p:txBody>
      </p:sp>
      <p:sp>
        <p:nvSpPr>
          <p:cNvPr id="3" name="Marcador de contenido 2"/>
          <p:cNvSpPr>
            <a:spLocks noGrp="1"/>
          </p:cNvSpPr>
          <p:nvPr>
            <p:ph idx="1"/>
          </p:nvPr>
        </p:nvSpPr>
        <p:spPr>
          <a:xfrm>
            <a:off x="680321" y="2107096"/>
            <a:ext cx="9613861" cy="4426226"/>
          </a:xfrm>
        </p:spPr>
        <p:txBody>
          <a:bodyPr>
            <a:noAutofit/>
          </a:bodyPr>
          <a:lstStyle/>
          <a:p>
            <a:pPr marL="0" indent="0" algn="just">
              <a:buNone/>
            </a:pPr>
            <a:r>
              <a:rPr lang="es-ES" sz="2800" dirty="0">
                <a:effectLst/>
              </a:rPr>
              <a:t>P</a:t>
            </a:r>
            <a:r>
              <a:rPr lang="es-ES" sz="2800" dirty="0" smtClean="0">
                <a:effectLst/>
              </a:rPr>
              <a:t>uedes </a:t>
            </a:r>
            <a:r>
              <a:rPr lang="es-ES" sz="2800" dirty="0">
                <a:effectLst/>
              </a:rPr>
              <a:t>denunciarlos ante cualquier Comisaría de </a:t>
            </a:r>
            <a:r>
              <a:rPr lang="es-ES" sz="2800" u="sng" dirty="0">
                <a:effectLst/>
              </a:rPr>
              <a:t>Carabineros</a:t>
            </a:r>
            <a:r>
              <a:rPr lang="es-ES" sz="2800" dirty="0">
                <a:effectLst/>
              </a:rPr>
              <a:t> (se recomienda la más cercana) o ante cualquier cuartel de la </a:t>
            </a:r>
            <a:r>
              <a:rPr lang="es-ES" sz="2800" u="sng" dirty="0">
                <a:effectLst/>
              </a:rPr>
              <a:t>Policía de Investigaciones </a:t>
            </a:r>
            <a:r>
              <a:rPr lang="es-ES" sz="2800" dirty="0">
                <a:effectLst/>
              </a:rPr>
              <a:t>del país. También puedes presentar tu denuncia directamente en la </a:t>
            </a:r>
            <a:r>
              <a:rPr lang="es-ES" sz="2800" b="1" u="sng" dirty="0">
                <a:effectLst/>
              </a:rPr>
              <a:t>fiscalía local</a:t>
            </a:r>
            <a:r>
              <a:rPr lang="es-ES" sz="2800" dirty="0">
                <a:effectLst/>
              </a:rPr>
              <a:t> del lugar donde ocurrieron los hechos, o en aquella que estimes conveniente según el lugar donde te encuentres. </a:t>
            </a:r>
            <a:endParaRPr lang="es-ES" sz="2800" dirty="0" smtClean="0">
              <a:effectLst/>
            </a:endParaRPr>
          </a:p>
          <a:p>
            <a:pPr marL="0" indent="0" algn="just">
              <a:buNone/>
            </a:pPr>
            <a:r>
              <a:rPr lang="es-ES" sz="2800" dirty="0" smtClean="0">
                <a:effectLst/>
              </a:rPr>
              <a:t>Tu </a:t>
            </a:r>
            <a:r>
              <a:rPr lang="es-ES" sz="2800" dirty="0">
                <a:effectLst/>
              </a:rPr>
              <a:t>denuncia también puedes presentarla ante </a:t>
            </a:r>
            <a:r>
              <a:rPr lang="es-ES" sz="2800" u="sng" dirty="0">
                <a:effectLst/>
              </a:rPr>
              <a:t>un tribunal con competencia criminal</a:t>
            </a:r>
            <a:r>
              <a:rPr lang="es-ES" sz="2800" dirty="0">
                <a:effectLst/>
              </a:rPr>
              <a:t> y si se trata de delitos ocurridos al interior de recintos penitenciarios, pueden ser denunciados ante </a:t>
            </a:r>
            <a:r>
              <a:rPr lang="es-ES" sz="2800" u="sng" dirty="0">
                <a:effectLst/>
              </a:rPr>
              <a:t>Gendarmería</a:t>
            </a:r>
            <a:r>
              <a:rPr lang="es-ES" sz="2800" dirty="0">
                <a:effectLst/>
              </a:rPr>
              <a:t>.</a:t>
            </a:r>
            <a:endParaRPr lang="es-CL" sz="2800" dirty="0"/>
          </a:p>
        </p:txBody>
      </p:sp>
    </p:spTree>
    <p:extLst>
      <p:ext uri="{BB962C8B-B14F-4D97-AF65-F5344CB8AC3E}">
        <p14:creationId xmlns:p14="http://schemas.microsoft.com/office/powerpoint/2010/main" val="4060537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La presentación de una denuncia obliga a la Fiscalía a analizar la información</a:t>
            </a:r>
            <a:endParaRPr lang="es-CL" dirty="0"/>
          </a:p>
        </p:txBody>
      </p:sp>
      <p:sp>
        <p:nvSpPr>
          <p:cNvPr id="3" name="Marcador de contenido 2"/>
          <p:cNvSpPr>
            <a:spLocks noGrp="1"/>
          </p:cNvSpPr>
          <p:nvPr>
            <p:ph idx="1"/>
          </p:nvPr>
        </p:nvSpPr>
        <p:spPr>
          <a:xfrm>
            <a:off x="680321" y="2336873"/>
            <a:ext cx="9613861" cy="4275962"/>
          </a:xfrm>
        </p:spPr>
        <p:txBody>
          <a:bodyPr>
            <a:noAutofit/>
          </a:bodyPr>
          <a:lstStyle/>
          <a:p>
            <a:pPr marL="0" indent="0" algn="just">
              <a:buNone/>
            </a:pPr>
            <a:r>
              <a:rPr lang="es-ES" sz="3200" dirty="0" smtClean="0">
                <a:effectLst/>
              </a:rPr>
              <a:t>En caso de </a:t>
            </a:r>
            <a:r>
              <a:rPr lang="es-ES" sz="3200" dirty="0">
                <a:effectLst/>
              </a:rPr>
              <a:t>tratarse de un delito el hecho denunciado, </a:t>
            </a:r>
            <a:r>
              <a:rPr lang="es-ES" sz="3200" dirty="0" smtClean="0">
                <a:effectLst/>
              </a:rPr>
              <a:t>se realizaran </a:t>
            </a:r>
            <a:r>
              <a:rPr lang="es-ES" sz="3200" u="sng" dirty="0">
                <a:effectLst/>
              </a:rPr>
              <a:t>diligencias investigativas </a:t>
            </a:r>
            <a:r>
              <a:rPr lang="es-ES" sz="3200" dirty="0">
                <a:effectLst/>
              </a:rPr>
              <a:t>para poder determinar las posibilidades de acreditar la ocurrencia del hecho y para averiguar quién o quiénes lo han cometido y, dependiendo de los antecedentes reunidos en la investigación, procurar que el </a:t>
            </a:r>
            <a:r>
              <a:rPr lang="es-ES" sz="3200" u="sng" dirty="0">
                <a:effectLst/>
              </a:rPr>
              <a:t>Tribunal</a:t>
            </a:r>
            <a:r>
              <a:rPr lang="es-ES" sz="3200" dirty="0">
                <a:effectLst/>
              </a:rPr>
              <a:t> correspondiente aplique a los autores la </a:t>
            </a:r>
            <a:r>
              <a:rPr lang="es-ES" sz="3200" b="1" dirty="0">
                <a:effectLst/>
              </a:rPr>
              <a:t>sanción</a:t>
            </a:r>
            <a:r>
              <a:rPr lang="es-ES" sz="3200" dirty="0">
                <a:effectLst/>
              </a:rPr>
              <a:t> que corresponda según la ley.</a:t>
            </a:r>
            <a:endParaRPr lang="es-CL" sz="3200" dirty="0"/>
          </a:p>
        </p:txBody>
      </p:sp>
    </p:spTree>
    <p:extLst>
      <p:ext uri="{BB962C8B-B14F-4D97-AF65-F5344CB8AC3E}">
        <p14:creationId xmlns:p14="http://schemas.microsoft.com/office/powerpoint/2010/main" val="3608856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¿Por qué es importante denunciar?</a:t>
            </a:r>
            <a:br>
              <a:rPr lang="es-ES" dirty="0"/>
            </a:br>
            <a:endParaRPr lang="es-CL" dirty="0"/>
          </a:p>
        </p:txBody>
      </p:sp>
      <p:sp>
        <p:nvSpPr>
          <p:cNvPr id="3" name="Marcador de contenido 2"/>
          <p:cNvSpPr>
            <a:spLocks noGrp="1"/>
          </p:cNvSpPr>
          <p:nvPr>
            <p:ph idx="1"/>
          </p:nvPr>
        </p:nvSpPr>
        <p:spPr>
          <a:xfrm>
            <a:off x="680321" y="2014330"/>
            <a:ext cx="9613861" cy="4843670"/>
          </a:xfrm>
        </p:spPr>
        <p:txBody>
          <a:bodyPr>
            <a:noAutofit/>
          </a:bodyPr>
          <a:lstStyle/>
          <a:p>
            <a:pPr marL="0" indent="0" algn="just">
              <a:buNone/>
            </a:pPr>
            <a:r>
              <a:rPr lang="es-ES" sz="2800" dirty="0">
                <a:effectLst/>
              </a:rPr>
              <a:t>Es muy importante que los hechos que pueden ser delito se denuncien, porque así los fiscales del país </a:t>
            </a:r>
            <a:r>
              <a:rPr lang="es-ES" sz="2800" u="sng" dirty="0">
                <a:effectLst/>
              </a:rPr>
              <a:t>pueden iniciar una investigación</a:t>
            </a:r>
            <a:r>
              <a:rPr lang="es-ES" sz="2800" dirty="0">
                <a:effectLst/>
              </a:rPr>
              <a:t> y, además, evaluar si quien ha sido víctima del delito necesita </a:t>
            </a:r>
            <a:r>
              <a:rPr lang="es-ES" sz="2800" u="sng" dirty="0">
                <a:effectLst/>
              </a:rPr>
              <a:t>protección</a:t>
            </a:r>
            <a:r>
              <a:rPr lang="es-ES" sz="2800" dirty="0" smtClean="0">
                <a:effectLst/>
              </a:rPr>
              <a:t>.</a:t>
            </a:r>
          </a:p>
          <a:p>
            <a:pPr marL="0" indent="0" algn="just">
              <a:buNone/>
            </a:pPr>
            <a:r>
              <a:rPr lang="es-ES" sz="2800" dirty="0">
                <a:effectLst/>
              </a:rPr>
              <a:t>S</a:t>
            </a:r>
            <a:r>
              <a:rPr lang="es-ES" sz="2800" dirty="0" smtClean="0">
                <a:effectLst/>
              </a:rPr>
              <a:t>i </a:t>
            </a:r>
            <a:r>
              <a:rPr lang="es-ES" sz="2800" dirty="0">
                <a:effectLst/>
              </a:rPr>
              <a:t>en la investigación de una denuncia no se logran obtener antecedentes suficientes para perseguir la sanción de algún autor, su presentación siempre permitirá conocer realmente qué tipo de delitos se están cometiendo en el país, </a:t>
            </a:r>
            <a:r>
              <a:rPr lang="es-ES" sz="2800" u="sng" dirty="0">
                <a:effectLst/>
              </a:rPr>
              <a:t>generando información relevante </a:t>
            </a:r>
            <a:r>
              <a:rPr lang="es-ES" sz="2800" dirty="0">
                <a:effectLst/>
              </a:rPr>
              <a:t>para que las autoridades pertinentes adopten las medidas de prevención que resulten necesarias, </a:t>
            </a:r>
            <a:r>
              <a:rPr lang="es-ES" sz="2800" u="sng" dirty="0">
                <a:effectLst/>
              </a:rPr>
              <a:t>evitando</a:t>
            </a:r>
            <a:r>
              <a:rPr lang="es-ES" sz="2800" dirty="0">
                <a:effectLst/>
              </a:rPr>
              <a:t> que se sigan produciendo hechos de esa naturaleza</a:t>
            </a:r>
            <a:endParaRPr lang="es-CL" sz="2800" dirty="0"/>
          </a:p>
        </p:txBody>
      </p:sp>
    </p:spTree>
    <p:extLst>
      <p:ext uri="{BB962C8B-B14F-4D97-AF65-F5344CB8AC3E}">
        <p14:creationId xmlns:p14="http://schemas.microsoft.com/office/powerpoint/2010/main" val="3995174768"/>
      </p:ext>
    </p:extLst>
  </p:cSld>
  <p:clrMapOvr>
    <a:masterClrMapping/>
  </p:clrMapOvr>
</p:sld>
</file>

<file path=ppt/theme/theme1.xml><?xml version="1.0" encoding="utf-8"?>
<a:theme xmlns:a="http://schemas.openxmlformats.org/drawingml/2006/main" name="Berlí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docProps/app.xml><?xml version="1.0" encoding="utf-8"?>
<Properties xmlns="http://schemas.openxmlformats.org/officeDocument/2006/extended-properties" xmlns:vt="http://schemas.openxmlformats.org/officeDocument/2006/docPropsVTypes">
  <Template>TM04033917[[fn=Berlín]]</Template>
  <TotalTime>206</TotalTime>
  <Words>1282</Words>
  <Application>Microsoft Office PowerPoint</Application>
  <PresentationFormat>Panorámica</PresentationFormat>
  <Paragraphs>55</Paragraphs>
  <Slides>26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26</vt:i4>
      </vt:variant>
    </vt:vector>
  </HeadingPairs>
  <TitlesOfParts>
    <vt:vector size="30" baseType="lpstr">
      <vt:lpstr>Arial</vt:lpstr>
      <vt:lpstr>Tahoma</vt:lpstr>
      <vt:lpstr>Trebuchet MS</vt:lpstr>
      <vt:lpstr>Berlín</vt:lpstr>
      <vt:lpstr>DENUNCIAS ANTE FISCALIA LOCAL</vt:lpstr>
      <vt:lpstr>OBLIGACION DE DENUNCIAR</vt:lpstr>
      <vt:lpstr>Artículo 58, letra k), de Ley N° 18.883</vt:lpstr>
      <vt:lpstr>Los artículos 175 y 176 del Código Procesal Penal</vt:lpstr>
      <vt:lpstr> Jurisprudencia administrativa</vt:lpstr>
      <vt:lpstr>¿Qué es la denuncia?</vt:lpstr>
      <vt:lpstr>Si fuiste víctima o testigo, o tienes conocimiento de hechos que puedan constituir un delito</vt:lpstr>
      <vt:lpstr>La presentación de una denuncia obliga a la Fiscalía a analizar la información</vt:lpstr>
      <vt:lpstr>¿Por qué es importante denunciar? </vt:lpstr>
      <vt:lpstr>¿Por qué es importante denunciar? </vt:lpstr>
      <vt:lpstr>¿Qué me pedirán si quiero hacer una denuncia?</vt:lpstr>
      <vt:lpstr>¿Qué pasará conmigo una vez que haga la denuncia?</vt:lpstr>
      <vt:lpstr>¿Qué pasará conmigo una vez que haga la denuncia?</vt:lpstr>
      <vt:lpstr>Entre las posibles actividades del proceso penal en las que podrías tener que participar se cuentan:</vt:lpstr>
      <vt:lpstr>¿Quién me protege si denuncio y recibo amenazas?</vt:lpstr>
      <vt:lpstr>Realizar seguimiento de tu denuncia y/o causa</vt:lpstr>
      <vt:lpstr>¿Qué es el Call Center de la Fiscalía?</vt:lpstr>
      <vt:lpstr>FISCALIA LOCAL DE TOMÉ</vt:lpstr>
      <vt:lpstr>¿Quiénes pueden acceder a los servicios que entrega la fiscalía a través de la página web?</vt:lpstr>
      <vt:lpstr>¿A qué servicios puedo acceder a través de Mi Fiscalía en Línea?</vt:lpstr>
      <vt:lpstr>FISCALIA EN LINEA SIAU</vt:lpstr>
      <vt:lpstr>Presentación de PowerPoint</vt:lpstr>
      <vt:lpstr>Presentación de PowerPoint</vt:lpstr>
      <vt:lpstr>Presentación de PowerPoint</vt:lpstr>
      <vt:lpstr>Presentación de PowerPoint</vt:lpstr>
      <vt:lpstr>MUCHAS GRACIAS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DENUNCIAS ANTE FISCALIA LOCAL</dc:title>
  <dc:creator>Natalia Parra Lepez 60PC18</dc:creator>
  <cp:lastModifiedBy>Natalia Parra Lepez 60PC18</cp:lastModifiedBy>
  <cp:revision>12</cp:revision>
  <dcterms:created xsi:type="dcterms:W3CDTF">2023-11-28T17:56:33Z</dcterms:created>
  <dcterms:modified xsi:type="dcterms:W3CDTF">2023-11-28T21:23:28Z</dcterms:modified>
</cp:coreProperties>
</file>